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603" r:id="rId2"/>
    <p:sldId id="676" r:id="rId3"/>
    <p:sldId id="680" r:id="rId4"/>
    <p:sldId id="681" r:id="rId5"/>
    <p:sldId id="682" r:id="rId6"/>
    <p:sldId id="684" r:id="rId7"/>
    <p:sldId id="689" r:id="rId8"/>
    <p:sldId id="690" r:id="rId9"/>
    <p:sldId id="677" r:id="rId10"/>
    <p:sldId id="667" r:id="rId11"/>
    <p:sldId id="671" r:id="rId12"/>
    <p:sldId id="672" r:id="rId13"/>
    <p:sldId id="673" r:id="rId14"/>
    <p:sldId id="674" r:id="rId15"/>
    <p:sldId id="692" r:id="rId16"/>
    <p:sldId id="691" r:id="rId17"/>
    <p:sldId id="685" r:id="rId18"/>
    <p:sldId id="686" r:id="rId19"/>
    <p:sldId id="687" r:id="rId20"/>
    <p:sldId id="688" r:id="rId21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Michie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854A8"/>
    <a:srgbClr val="BBCDD3"/>
    <a:srgbClr val="0033CC"/>
    <a:srgbClr val="CC3399"/>
    <a:srgbClr val="33CC33"/>
    <a:srgbClr val="00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0" autoAdjust="0"/>
    <p:restoredTop sz="71327" autoAdjust="0"/>
  </p:normalViewPr>
  <p:slideViewPr>
    <p:cSldViewPr>
      <p:cViewPr>
        <p:scale>
          <a:sx n="60" d="100"/>
          <a:sy n="60" d="100"/>
        </p:scale>
        <p:origin x="-3084" y="-1320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53837E6-9582-47DE-A491-0538DC06D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04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408F53-F190-455B-8070-DA9749F8D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52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557F0-BEC8-4ACF-AFBC-AFA376BE9AE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F11F9-91D9-40B4-B4D3-0C4624BA7598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8A44-7A89-46B7-B590-16F273D82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18A46-BA19-4539-990A-939AA2449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2708275"/>
            <a:ext cx="4168775" cy="1652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1375" y="4513263"/>
            <a:ext cx="4168775" cy="1652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C8625-6AFD-4FCC-97F5-B401D4DB5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0200" y="2708275"/>
            <a:ext cx="8489950" cy="34575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16D7-8521-44BE-A2E2-6EB9EC21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0CE50-2141-407F-A725-D083583CF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A21EF-B2F4-4BD5-B4A6-0DF5BC644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694EC-7971-4F90-947A-272DA5756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26AD-8127-466F-BE2B-6CDC451DA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9660-4767-456E-99B9-F8DB375B5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A28B6-D681-4527-80F3-743369DE4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C12C-B1E0-4E3D-82A7-042D195B8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9E72-4C56-42A1-BB18-99F879C66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C95EB68-AFEE-42DD-933A-4D4F5AB3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7" descr="MidBlue9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.michie@ucl.ac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628800"/>
            <a:ext cx="8784976" cy="12954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004359"/>
                </a:solidFill>
              </a:rPr>
              <a:t>Understanding and changing professional practice: </a:t>
            </a:r>
            <a:br>
              <a:rPr lang="en-GB" sz="3200" dirty="0">
                <a:solidFill>
                  <a:srgbClr val="004359"/>
                </a:solidFill>
              </a:rPr>
            </a:br>
            <a:r>
              <a:rPr lang="en-GB" sz="2600" dirty="0">
                <a:solidFill>
                  <a:srgbClr val="004359"/>
                </a:solidFill>
              </a:rPr>
              <a:t>the use of behaviour change technique methodology</a:t>
            </a:r>
            <a:endParaRPr lang="en-GB" sz="4000" dirty="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508028"/>
            <a:ext cx="7416824" cy="266429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dirty="0" smtClean="0"/>
              <a:t>Susan Michie and Robert West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2400" dirty="0" smtClean="0"/>
              <a:t> </a:t>
            </a:r>
            <a:r>
              <a:rPr lang="en-US" sz="2000" dirty="0" smtClean="0"/>
              <a:t>Professors </a:t>
            </a:r>
            <a:r>
              <a:rPr lang="en-US" sz="2000" dirty="0"/>
              <a:t>of Health </a:t>
            </a:r>
            <a:r>
              <a:rPr lang="en-US" sz="2000" dirty="0" smtClean="0"/>
              <a:t>Psychology,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dirty="0"/>
              <a:t>Co-Directors of the National Centre for Smoking Cessation and Training (NCSCT)</a:t>
            </a:r>
            <a:endParaRPr lang="en-GB" sz="2000" dirty="0"/>
          </a:p>
          <a:p>
            <a:pPr algn="ctr" eaLnBrk="1" hangingPunct="1">
              <a:lnSpc>
                <a:spcPct val="90000"/>
              </a:lnSpc>
            </a:pPr>
            <a:r>
              <a:rPr lang="en-GB" sz="2400" dirty="0" smtClean="0"/>
              <a:t>University </a:t>
            </a:r>
            <a:r>
              <a:rPr lang="en-GB" sz="2400" dirty="0"/>
              <a:t>College London, </a:t>
            </a:r>
            <a:r>
              <a:rPr lang="en-GB" sz="2400" dirty="0" smtClean="0"/>
              <a:t>UK</a:t>
            </a:r>
            <a:endParaRPr lang="en-US" sz="2400" dirty="0" smtClean="0"/>
          </a:p>
          <a:p>
            <a:pPr algn="ctr" eaLnBrk="1" hangingPunct="1">
              <a:lnSpc>
                <a:spcPct val="90000"/>
              </a:lnSpc>
            </a:pPr>
            <a:endParaRPr lang="en-GB" sz="3200" dirty="0" smtClean="0"/>
          </a:p>
          <a:p>
            <a:pPr algn="ctr" eaLnBrk="1" hangingPunct="1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11560" y="6165850"/>
            <a:ext cx="828092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2000" i="1" dirty="0" smtClean="0">
                <a:solidFill>
                  <a:srgbClr val="9933FF"/>
                </a:solidFill>
              </a:rPr>
              <a:t>UKNSCC, 2013</a:t>
            </a:r>
            <a:endParaRPr lang="en-GB" sz="2000" i="1" dirty="0">
              <a:solidFill>
                <a:srgbClr val="9933FF"/>
              </a:solidFill>
            </a:endParaRPr>
          </a:p>
        </p:txBody>
      </p:sp>
      <p:pic>
        <p:nvPicPr>
          <p:cNvPr id="20484" name="Picture 3" descr="ucl quad in sp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0"/>
            <a:ext cx="2483768" cy="133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489950" cy="720725"/>
          </a:xfrm>
        </p:spPr>
        <p:txBody>
          <a:bodyPr/>
          <a:lstStyle/>
          <a:p>
            <a:r>
              <a:rPr lang="pt-PT" smtClean="0"/>
              <a:t>Identifying effective Stop-Smoking BCTs</a:t>
            </a:r>
            <a:endParaRPr lang="en-GB" smtClean="0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569325" cy="3024187"/>
          </a:xfrm>
        </p:spPr>
        <p:txBody>
          <a:bodyPr/>
          <a:lstStyle/>
          <a:p>
            <a:pPr marL="533400" indent="-533400"/>
            <a:r>
              <a:rPr lang="en-GB" smtClean="0"/>
              <a:t>Two sources of evidence to identify BCTs in individual behavioural support :</a:t>
            </a:r>
          </a:p>
          <a:p>
            <a:pPr marL="914400" lvl="1" indent="-457200">
              <a:buFontTx/>
              <a:buAutoNum type="arabicPeriod"/>
            </a:pPr>
            <a:r>
              <a:rPr lang="en-GB" smtClean="0"/>
              <a:t>in at least 2 published reports of effective interventions in Cochrane review (</a:t>
            </a:r>
            <a:r>
              <a:rPr lang="en-US" sz="2000" i="1" smtClean="0">
                <a:solidFill>
                  <a:srgbClr val="9A1294"/>
                </a:solidFill>
              </a:rPr>
              <a:t>Lancaster &amp; Stead 2005)</a:t>
            </a:r>
            <a:endParaRPr lang="en-GB" sz="2000" smtClean="0"/>
          </a:p>
          <a:p>
            <a:pPr marL="914400" lvl="1" indent="-457200">
              <a:buFontTx/>
              <a:buAutoNum type="arabicPeriod"/>
            </a:pPr>
            <a:r>
              <a:rPr lang="en-GB" smtClean="0"/>
              <a:t>in treatment manuals of local services that are consistently associated with higher success rates</a:t>
            </a:r>
            <a:endParaRPr lang="en-US" smtClean="0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25463" y="5000625"/>
            <a:ext cx="7840662" cy="528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0000"/>
                </a:solidFill>
              </a:rPr>
              <a:t>Each method has strengths and limitations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 BCTs supported by </a:t>
            </a:r>
            <a:r>
              <a:rPr lang="en-GB" smtClean="0">
                <a:solidFill>
                  <a:srgbClr val="FF0000"/>
                </a:solidFill>
              </a:rPr>
              <a:t>both</a:t>
            </a:r>
            <a:r>
              <a:rPr lang="en-GB" smtClean="0"/>
              <a:t> types of evidence</a:t>
            </a:r>
            <a:endParaRPr lang="en-US" smtClean="0"/>
          </a:p>
        </p:txBody>
      </p:sp>
      <p:sp>
        <p:nvSpPr>
          <p:cNvPr id="181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489950" cy="41052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400" smtClean="0"/>
              <a:t>Provide information on consequences of smoking and smoking cessation</a:t>
            </a:r>
            <a:endParaRPr lang="en-GB" sz="2400" smtClean="0"/>
          </a:p>
          <a:p>
            <a:pPr marL="457200" indent="-457200">
              <a:buFontTx/>
              <a:buAutoNum type="arabicPeriod"/>
            </a:pPr>
            <a:r>
              <a:rPr lang="en-GB" sz="2400" smtClean="0"/>
              <a:t>Measure CO </a:t>
            </a:r>
          </a:p>
          <a:p>
            <a:pPr marL="457200" indent="-457200">
              <a:buFontTx/>
              <a:buAutoNum type="arabicPeriod"/>
            </a:pPr>
            <a:r>
              <a:rPr lang="en-GB" sz="2400" smtClean="0"/>
              <a:t>Facilitate barrier identification and problem solving</a:t>
            </a:r>
          </a:p>
          <a:p>
            <a:pPr marL="457200" indent="-457200">
              <a:buFontTx/>
              <a:buAutoNum type="arabicPeriod"/>
            </a:pPr>
            <a:r>
              <a:rPr lang="en-GB" sz="2400" smtClean="0"/>
              <a:t>Facilitate relapse prevention and coping</a:t>
            </a:r>
          </a:p>
          <a:p>
            <a:pPr marL="457200" indent="-457200">
              <a:buFontTx/>
              <a:buAutoNum type="arabicPeriod"/>
            </a:pPr>
            <a:r>
              <a:rPr lang="en-GB" sz="2400" smtClean="0"/>
              <a:t>Facilitate goal setting</a:t>
            </a:r>
          </a:p>
          <a:p>
            <a:pPr marL="457200" indent="-457200">
              <a:buFontTx/>
              <a:buAutoNum type="arabicPeriod"/>
            </a:pPr>
            <a:r>
              <a:rPr lang="en-GB" sz="2400" smtClean="0"/>
              <a:t>Advise on stop-smoking medication</a:t>
            </a:r>
          </a:p>
          <a:p>
            <a:pPr marL="457200" indent="-457200">
              <a:buFontTx/>
              <a:buAutoNum type="arabicPeriod"/>
            </a:pPr>
            <a:r>
              <a:rPr lang="en-GB" sz="2400" smtClean="0"/>
              <a:t>Give options for additional and later support </a:t>
            </a:r>
          </a:p>
          <a:p>
            <a:pPr marL="457200" indent="-457200">
              <a:buFontTx/>
              <a:buAutoNum type="arabicPeriod"/>
            </a:pPr>
            <a:r>
              <a:rPr lang="en-GB" sz="2400" smtClean="0"/>
              <a:t>Provide information on withdrawal symptoms</a:t>
            </a:r>
            <a:endParaRPr lang="en-US" sz="2400" smtClean="0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187450" y="6165850"/>
            <a:ext cx="6769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9966FF"/>
                </a:solidFill>
              </a:rPr>
              <a:t>Michie et al (2011)</a:t>
            </a:r>
            <a:r>
              <a:rPr lang="en-GB" sz="2000" b="1" i="1">
                <a:solidFill>
                  <a:srgbClr val="9966FF"/>
                </a:solidFill>
              </a:rPr>
              <a:t> Annals of Behavioral Medicine</a:t>
            </a:r>
            <a:endParaRPr lang="en-GB" b="1" i="1"/>
          </a:p>
        </p:txBody>
      </p:sp>
    </p:spTree>
    <p:extLst>
      <p:ext uri="{BB962C8B-B14F-4D97-AF65-F5344CB8AC3E}">
        <p14:creationId xmlns:p14="http://schemas.microsoft.com/office/powerpoint/2010/main" val="69335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89950" cy="1296988"/>
          </a:xfrm>
        </p:spPr>
        <p:txBody>
          <a:bodyPr/>
          <a:lstStyle/>
          <a:p>
            <a:r>
              <a:rPr lang="en-GB" smtClean="0"/>
              <a:t>... categorised by function, that is, </a:t>
            </a:r>
            <a:br>
              <a:rPr lang="en-GB" smtClean="0"/>
            </a:br>
            <a:r>
              <a:rPr lang="en-GB" i="1" smtClean="0"/>
              <a:t>how </a:t>
            </a:r>
            <a:r>
              <a:rPr lang="en-GB" smtClean="0"/>
              <a:t>they work (</a:t>
            </a:r>
            <a:r>
              <a:rPr lang="en-GB" smtClean="0">
                <a:solidFill>
                  <a:srgbClr val="FF3300"/>
                </a:solidFill>
              </a:rPr>
              <a:t>theoretical</a:t>
            </a:r>
            <a:r>
              <a:rPr lang="en-GB" smtClean="0"/>
              <a:t> basis)</a:t>
            </a:r>
            <a:endParaRPr lang="en-US" smtClean="0"/>
          </a:p>
        </p:txBody>
      </p:sp>
      <p:sp>
        <p:nvSpPr>
          <p:cNvPr id="181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489950" cy="439261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b="1" smtClean="0">
                <a:solidFill>
                  <a:srgbClr val="3333CC"/>
                </a:solidFill>
              </a:rPr>
              <a:t>Motivation</a:t>
            </a:r>
            <a:endParaRPr lang="en-US" sz="2400" b="1" smtClean="0">
              <a:solidFill>
                <a:srgbClr val="3333CC"/>
              </a:solidFill>
            </a:endParaRP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b="1" smtClean="0">
                <a:solidFill>
                  <a:srgbClr val="3333CC"/>
                </a:solidFill>
              </a:rPr>
              <a:t>Provide information on consequences of smoking and smoking cessation</a:t>
            </a:r>
            <a:endParaRPr lang="en-GB" sz="2000" b="1" smtClean="0">
              <a:solidFill>
                <a:srgbClr val="3333CC"/>
              </a:solidFill>
            </a:endParaRP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GB" sz="2000" b="1" smtClean="0">
                <a:solidFill>
                  <a:srgbClr val="3333CC"/>
                </a:solidFill>
              </a:rPr>
              <a:t>Measure CO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b="1" smtClean="0">
                <a:solidFill>
                  <a:srgbClr val="FF3399"/>
                </a:solidFill>
              </a:rPr>
              <a:t>Self-regulation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GB" sz="2000" b="1" smtClean="0">
                <a:solidFill>
                  <a:srgbClr val="FF3399"/>
                </a:solidFill>
              </a:rPr>
              <a:t>Facilitate barrier identification and problem solving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GB" sz="2000" b="1" smtClean="0">
                <a:solidFill>
                  <a:srgbClr val="FF3399"/>
                </a:solidFill>
              </a:rPr>
              <a:t>Facilitate relapse prevention and coping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GB" sz="2000" b="1" smtClean="0">
                <a:solidFill>
                  <a:srgbClr val="FF3399"/>
                </a:solidFill>
              </a:rPr>
              <a:t>Facilitate goal setting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b="1" smtClean="0">
                <a:solidFill>
                  <a:srgbClr val="00CC00"/>
                </a:solidFill>
              </a:rPr>
              <a:t>Adjuvant activities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GB" sz="2000" b="1" smtClean="0">
                <a:solidFill>
                  <a:srgbClr val="00CC00"/>
                </a:solidFill>
              </a:rPr>
              <a:t>Advise on stop-smoking medication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GB" sz="2000" b="1" smtClean="0">
                <a:solidFill>
                  <a:srgbClr val="00CC00"/>
                </a:solidFill>
              </a:rPr>
              <a:t>Give options for additional and later support</a:t>
            </a:r>
            <a:r>
              <a:rPr lang="en-GB" sz="2000" b="1" smtClean="0"/>
              <a:t>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b="1" smtClean="0">
                <a:solidFill>
                  <a:srgbClr val="9900CC"/>
                </a:solidFill>
              </a:rPr>
              <a:t>General role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GB" sz="2000" b="1" smtClean="0">
                <a:solidFill>
                  <a:srgbClr val="9900CC"/>
                </a:solidFill>
              </a:rPr>
              <a:t>Provide information on withdrawal symptoms</a:t>
            </a:r>
            <a:endParaRPr lang="en-US" sz="2000" b="1" smtClean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2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Competences</a:t>
            </a:r>
            <a:r>
              <a:rPr lang="en-GB" dirty="0" smtClean="0"/>
              <a:t> to deliver effective behavioural support</a:t>
            </a:r>
            <a:endParaRPr lang="en-US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4864"/>
            <a:ext cx="8489950" cy="3816524"/>
          </a:xfrm>
        </p:spPr>
        <p:txBody>
          <a:bodyPr/>
          <a:lstStyle/>
          <a:p>
            <a:r>
              <a:rPr lang="en-GB" dirty="0" smtClean="0"/>
              <a:t>43 BCTs from research literature</a:t>
            </a:r>
          </a:p>
          <a:p>
            <a:r>
              <a:rPr lang="en-GB" dirty="0" smtClean="0"/>
              <a:t>Additional competences</a:t>
            </a:r>
            <a:r>
              <a:rPr lang="en-GB" dirty="0"/>
              <a:t> identified</a:t>
            </a:r>
            <a:r>
              <a:rPr lang="en-GB" dirty="0" smtClean="0"/>
              <a:t> from 10 international guidance documents </a:t>
            </a:r>
          </a:p>
          <a:p>
            <a:pPr lvl="1"/>
            <a:r>
              <a:rPr lang="en-GB" dirty="0" smtClean="0"/>
              <a:t>e.g. general communication, information gathering, professionalism</a:t>
            </a:r>
          </a:p>
          <a:p>
            <a:r>
              <a:rPr lang="en-US" dirty="0" smtClean="0"/>
              <a:t>71 competences identified</a:t>
            </a:r>
          </a:p>
          <a:p>
            <a:pPr marL="342900" lvl="1" indent="-342900">
              <a:buFontTx/>
              <a:buChar char="•"/>
            </a:pPr>
            <a:r>
              <a:rPr lang="en-US" sz="2800" dirty="0" smtClean="0"/>
              <a:t>16 BCTs/competences </a:t>
            </a:r>
            <a:r>
              <a:rPr lang="en-GB" sz="2800" dirty="0" smtClean="0"/>
              <a:t>with good evidence</a:t>
            </a:r>
          </a:p>
          <a:p>
            <a:pPr marL="342900" lvl="1" indent="-342900">
              <a:buFontTx/>
              <a:buChar char="•"/>
            </a:pPr>
            <a:r>
              <a:rPr lang="en-US" sz="2800" dirty="0"/>
              <a:t>B</a:t>
            </a:r>
            <a:r>
              <a:rPr lang="en-US" sz="2800" dirty="0" smtClean="0"/>
              <a:t>asis of NCSCT </a:t>
            </a:r>
            <a:r>
              <a:rPr lang="en-US" sz="2800" dirty="0" smtClean="0">
                <a:solidFill>
                  <a:srgbClr val="FF0000"/>
                </a:solidFill>
              </a:rPr>
              <a:t>learning outcomes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training curriculum</a:t>
            </a:r>
          </a:p>
        </p:txBody>
      </p:sp>
    </p:spTree>
    <p:extLst>
      <p:ext uri="{BB962C8B-B14F-4D97-AF65-F5344CB8AC3E}">
        <p14:creationId xmlns:p14="http://schemas.microsoft.com/office/powerpoint/2010/main" val="32624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89950" cy="1296988"/>
          </a:xfrm>
        </p:spPr>
        <p:txBody>
          <a:bodyPr/>
          <a:lstStyle/>
          <a:p>
            <a:r>
              <a:rPr lang="en-GB" dirty="0" smtClean="0"/>
              <a:t>Current NCSCT work informed by BCTs</a:t>
            </a:r>
            <a:endParaRPr lang="en-US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48995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Assessing </a:t>
            </a:r>
            <a:r>
              <a:rPr lang="en-GB" dirty="0" smtClean="0">
                <a:solidFill>
                  <a:srgbClr val="FF0000"/>
                </a:solidFill>
              </a:rPr>
              <a:t>fidelity</a:t>
            </a:r>
            <a:r>
              <a:rPr lang="en-GB" dirty="0" smtClean="0"/>
              <a:t> of delivery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To what extent are BCTs specified in service protocols delivered in practice?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Informing </a:t>
            </a:r>
            <a:r>
              <a:rPr lang="en-GB" dirty="0" smtClean="0">
                <a:solidFill>
                  <a:srgbClr val="FF0000"/>
                </a:solidFill>
              </a:rPr>
              <a:t>development of services </a:t>
            </a:r>
            <a:r>
              <a:rPr lang="en-GB" dirty="0" smtClean="0"/>
              <a:t>in England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Evidence briefings e.g. “not a puff” rule, optimal medication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Specialist training e.g. GP brief advice, pregnant women, mental health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Collaborating with </a:t>
            </a:r>
            <a:r>
              <a:rPr lang="en-GB" dirty="0" smtClean="0">
                <a:solidFill>
                  <a:srgbClr val="FF0000"/>
                </a:solidFill>
              </a:rPr>
              <a:t>international</a:t>
            </a:r>
            <a:r>
              <a:rPr lang="en-GB" dirty="0" smtClean="0"/>
              <a:t> partners to develop evidence-based services, assessment and training internationally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02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489950" cy="1296987"/>
          </a:xfrm>
        </p:spPr>
        <p:txBody>
          <a:bodyPr/>
          <a:lstStyle/>
          <a:p>
            <a:r>
              <a:rPr lang="en-GB" smtClean="0"/>
              <a:t>For more information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068959"/>
            <a:ext cx="7848600" cy="2593653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GB" dirty="0" smtClean="0"/>
              <a:t>Susan Michie</a:t>
            </a:r>
          </a:p>
          <a:p>
            <a:pPr algn="ctr">
              <a:buFontTx/>
              <a:buNone/>
            </a:pPr>
            <a:r>
              <a:rPr lang="en-GB" smtClean="0">
                <a:solidFill>
                  <a:srgbClr val="6600FF"/>
                </a:solidFill>
                <a:hlinkClick r:id="rId3"/>
              </a:rPr>
              <a:t>s.michie@ucl.ac.uk</a:t>
            </a:r>
            <a:endParaRPr lang="en-GB" smtClean="0">
              <a:solidFill>
                <a:srgbClr val="6600FF"/>
              </a:solidFill>
            </a:endParaRPr>
          </a:p>
          <a:p>
            <a:pPr algn="ctr">
              <a:buFontTx/>
              <a:buNone/>
            </a:pPr>
            <a:endParaRPr lang="en-GB" dirty="0" smtClean="0">
              <a:solidFill>
                <a:srgbClr val="6600FF"/>
              </a:solidFill>
            </a:endParaRPr>
          </a:p>
          <a:p>
            <a:pPr algn="ctr">
              <a:buFontTx/>
              <a:buNone/>
            </a:pPr>
            <a:r>
              <a:rPr lang="en-US" u="sng" dirty="0" smtClean="0"/>
              <a:t>www.ucl.ac.uk/health-psychology/people/michie</a:t>
            </a:r>
          </a:p>
        </p:txBody>
      </p:sp>
    </p:spTree>
    <p:extLst>
      <p:ext uri="{BB962C8B-B14F-4D97-AF65-F5344CB8AC3E}">
        <p14:creationId xmlns:p14="http://schemas.microsoft.com/office/powerpoint/2010/main" val="22930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1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56325" y="6245225"/>
            <a:ext cx="25304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DDEC5F-D087-4B33-A262-608D0711C1D2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40713" cy="1143000"/>
          </a:xfrm>
        </p:spPr>
        <p:txBody>
          <a:bodyPr/>
          <a:lstStyle/>
          <a:p>
            <a:r>
              <a:rPr lang="en-GB" smtClean="0"/>
              <a:t>BCTs used in effective behavioural support interventions</a:t>
            </a:r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420889"/>
            <a:ext cx="8489950" cy="3744962"/>
          </a:xfrm>
        </p:spPr>
        <p:txBody>
          <a:bodyPr/>
          <a:lstStyle/>
          <a:p>
            <a:r>
              <a:rPr lang="en-GB" dirty="0" smtClean="0"/>
              <a:t>Searched Cochrane review of individual behavioural support to identify interventions shown to be effective:</a:t>
            </a:r>
          </a:p>
          <a:p>
            <a:pPr lvl="1"/>
            <a:r>
              <a:rPr lang="en-GB" dirty="0" smtClean="0"/>
              <a:t>p&lt;0.05 compared with control condition</a:t>
            </a:r>
          </a:p>
          <a:p>
            <a:pPr lvl="1"/>
            <a:r>
              <a:rPr lang="en-GB" dirty="0" smtClean="0"/>
              <a:t>Odds ratio </a:t>
            </a:r>
            <a:r>
              <a:rPr lang="en-GB" dirty="0" smtClean="0">
                <a:cs typeface="Arial" charset="0"/>
              </a:rPr>
              <a:t>≥1.5</a:t>
            </a:r>
          </a:p>
          <a:p>
            <a:r>
              <a:rPr lang="en-GB" dirty="0" smtClean="0">
                <a:cs typeface="Arial" charset="0"/>
              </a:rPr>
              <a:t>Identified BCTs reported in ≥2 effective interventions</a:t>
            </a:r>
          </a:p>
          <a:p>
            <a:endParaRPr lang="en-GB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8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56325" y="6245225"/>
            <a:ext cx="25304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DDEC5F-D087-4B33-A262-608D0711C1D2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40713" cy="1143000"/>
          </a:xfrm>
        </p:spPr>
        <p:txBody>
          <a:bodyPr/>
          <a:lstStyle/>
          <a:p>
            <a:r>
              <a:rPr lang="en-GB" smtClean="0"/>
              <a:t>BCTs used in effective behavioural support interventions</a:t>
            </a:r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B2B2B2"/>
                </a:solidFill>
              </a:rPr>
              <a:t>Searched Cochrane review of individual behavioural support to identify interventions shown to be effective:</a:t>
            </a:r>
          </a:p>
          <a:p>
            <a:pPr lvl="1"/>
            <a:r>
              <a:rPr lang="en-GB" dirty="0" smtClean="0">
                <a:solidFill>
                  <a:srgbClr val="B2B2B2"/>
                </a:solidFill>
              </a:rPr>
              <a:t>p&lt;0.05 compared with control condition</a:t>
            </a:r>
          </a:p>
          <a:p>
            <a:pPr lvl="1"/>
            <a:r>
              <a:rPr lang="en-GB" dirty="0" smtClean="0">
                <a:solidFill>
                  <a:srgbClr val="B2B2B2"/>
                </a:solidFill>
              </a:rPr>
              <a:t>Odds ratio </a:t>
            </a:r>
            <a:r>
              <a:rPr lang="en-GB" dirty="0" smtClean="0">
                <a:solidFill>
                  <a:srgbClr val="B2B2B2"/>
                </a:solidFill>
                <a:cs typeface="Arial" charset="0"/>
              </a:rPr>
              <a:t>≥1.5</a:t>
            </a:r>
          </a:p>
          <a:p>
            <a:r>
              <a:rPr lang="en-GB" dirty="0" smtClean="0">
                <a:solidFill>
                  <a:srgbClr val="B2B2B2"/>
                </a:solidFill>
                <a:cs typeface="Arial" charset="0"/>
              </a:rPr>
              <a:t>Identified BCTs reported in ≥2 effective interventions</a:t>
            </a:r>
          </a:p>
          <a:p>
            <a:endParaRPr lang="en-GB" dirty="0" smtClean="0">
              <a:solidFill>
                <a:srgbClr val="B2B2B2"/>
              </a:solidFill>
              <a:cs typeface="Arial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 rot="1488949">
            <a:off x="506413" y="3581400"/>
            <a:ext cx="7840662" cy="11699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0000"/>
                </a:solidFill>
              </a:rPr>
              <a:t>Poor reporting of BCTs in published articles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0000"/>
                </a:solidFill>
              </a:rPr>
              <a:t>Many possible confounding factors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56325" y="6245225"/>
            <a:ext cx="25304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47B704-82E3-43C8-A2C7-99D3FC1ADD0C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61350" cy="1143000"/>
          </a:xfrm>
        </p:spPr>
        <p:txBody>
          <a:bodyPr/>
          <a:lstStyle/>
          <a:p>
            <a:r>
              <a:rPr lang="pt-PT" smtClean="0"/>
              <a:t>BCTs associated with higher success rates in Stop-Smoking Services</a:t>
            </a:r>
            <a:endParaRPr lang="en-GB" smtClean="0"/>
          </a:p>
        </p:txBody>
      </p:sp>
      <p:sp>
        <p:nvSpPr>
          <p:cNvPr id="181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49488"/>
            <a:ext cx="8489950" cy="4203700"/>
          </a:xfrm>
        </p:spPr>
        <p:txBody>
          <a:bodyPr/>
          <a:lstStyle/>
          <a:p>
            <a:pPr marL="457200" indent="-457200"/>
            <a:r>
              <a:rPr lang="pt-PT" smtClean="0"/>
              <a:t>BCTs used by each of 43 English Stop-Smoking Services identified from treatment manuals</a:t>
            </a:r>
          </a:p>
          <a:p>
            <a:pPr marL="457200" indent="-457200"/>
            <a:r>
              <a:rPr lang="en-GB" smtClean="0"/>
              <a:t>Data for one month quit rates: 2008-2009</a:t>
            </a:r>
          </a:p>
          <a:p>
            <a:pPr marL="838200" lvl="1" indent="-381000"/>
            <a:r>
              <a:rPr lang="en-GB" smtClean="0"/>
              <a:t>177064 smokers</a:t>
            </a:r>
          </a:p>
          <a:p>
            <a:pPr marL="457200" indent="-457200"/>
            <a:r>
              <a:rPr lang="pt-PT" smtClean="0"/>
              <a:t>Associations between BCTs and quit rates investigated in four replications</a:t>
            </a:r>
          </a:p>
          <a:p>
            <a:pPr marL="838200" lvl="1" indent="-381000"/>
            <a:r>
              <a:rPr lang="pt-PT" smtClean="0"/>
              <a:t>Self-report and CO-validated rates</a:t>
            </a:r>
          </a:p>
          <a:p>
            <a:pPr marL="838200" lvl="1" indent="-381000"/>
            <a:r>
              <a:rPr lang="pt-PT" smtClean="0"/>
              <a:t>Men and women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755650" y="6237288"/>
            <a:ext cx="7272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9966FF"/>
                </a:solidFill>
              </a:rPr>
              <a:t>West et al (2010)</a:t>
            </a:r>
            <a:r>
              <a:rPr lang="en-US" sz="2000" b="1" i="1">
                <a:solidFill>
                  <a:srgbClr val="9966FF"/>
                </a:solidFill>
              </a:rPr>
              <a:t> Nicotine and Tobacco Research</a:t>
            </a:r>
            <a:endParaRPr lang="en-GB" sz="2000" b="1" i="1">
              <a:solidFill>
                <a:srgbClr val="99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4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89950" cy="1296988"/>
          </a:xfrm>
        </p:spPr>
        <p:txBody>
          <a:bodyPr/>
          <a:lstStyle/>
          <a:p>
            <a:r>
              <a:rPr lang="en-GB" smtClean="0"/>
              <a:t>Acknowledgements</a:t>
            </a:r>
            <a:endParaRPr lang="en-US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4168775" cy="3240087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 dirty="0" smtClean="0">
                <a:solidFill>
                  <a:srgbClr val="3333CC"/>
                </a:solidFill>
              </a:rPr>
              <a:t>The research team</a:t>
            </a:r>
          </a:p>
          <a:p>
            <a:r>
              <a:rPr lang="en-GB" sz="2400" dirty="0" smtClean="0">
                <a:solidFill>
                  <a:srgbClr val="3333CC"/>
                </a:solidFill>
              </a:rPr>
              <a:t>Robert West</a:t>
            </a:r>
          </a:p>
          <a:p>
            <a:r>
              <a:rPr lang="en-GB" sz="2400" dirty="0" smtClean="0">
                <a:solidFill>
                  <a:srgbClr val="3333CC"/>
                </a:solidFill>
              </a:rPr>
              <a:t>Susan Michie</a:t>
            </a:r>
          </a:p>
          <a:p>
            <a:r>
              <a:rPr lang="en-GB" sz="2400" dirty="0" smtClean="0">
                <a:solidFill>
                  <a:srgbClr val="3333CC"/>
                </a:solidFill>
              </a:rPr>
              <a:t>Andy McEwen</a:t>
            </a:r>
          </a:p>
          <a:p>
            <a:r>
              <a:rPr lang="en-GB" sz="2400" dirty="0" smtClean="0">
                <a:solidFill>
                  <a:srgbClr val="3333CC"/>
                </a:solidFill>
              </a:rPr>
              <a:t>Leonie Brose</a:t>
            </a:r>
          </a:p>
          <a:p>
            <a:r>
              <a:rPr lang="en-GB" sz="2400" dirty="0" smtClean="0">
                <a:solidFill>
                  <a:srgbClr val="3333CC"/>
                </a:solidFill>
              </a:rPr>
              <a:t>Fabi Lorencatto</a:t>
            </a:r>
          </a:p>
          <a:p>
            <a:endParaRPr lang="en-US" sz="2400" dirty="0" smtClean="0">
              <a:solidFill>
                <a:srgbClr val="3333CC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773238"/>
            <a:ext cx="4168775" cy="19431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 smtClean="0">
                <a:solidFill>
                  <a:srgbClr val="FF0000"/>
                </a:solidFill>
              </a:rPr>
              <a:t>Funding</a:t>
            </a:r>
          </a:p>
        </p:txBody>
      </p:sp>
      <p:pic>
        <p:nvPicPr>
          <p:cNvPr id="29704" name="Picture 12" descr="Department_of_Health-logo-08DAD1C3CE-seek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98913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046" y="5187898"/>
            <a:ext cx="1905000" cy="89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129" y="4221088"/>
            <a:ext cx="182483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2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56325" y="6245225"/>
            <a:ext cx="25304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A96D46-F2C2-40F1-B616-35E2C6F80B9D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61350" cy="1143000"/>
          </a:xfrm>
        </p:spPr>
        <p:txBody>
          <a:bodyPr/>
          <a:lstStyle/>
          <a:p>
            <a:r>
              <a:rPr lang="pt-PT" smtClean="0"/>
              <a:t>BCTs associated with higher success rates in Stop Smoking Services</a:t>
            </a:r>
            <a:endParaRPr lang="en-GB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844675"/>
            <a:ext cx="8489950" cy="4608513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pt-PT" smtClean="0">
                <a:solidFill>
                  <a:srgbClr val="B2B2B2"/>
                </a:solidFill>
              </a:rPr>
              <a:t>BCTs used by each of 43 English Stop Smoking Services identified from treatment manuals</a:t>
            </a:r>
          </a:p>
          <a:p>
            <a:pPr marL="457200" indent="-457200">
              <a:lnSpc>
                <a:spcPct val="90000"/>
              </a:lnSpc>
            </a:pPr>
            <a:r>
              <a:rPr lang="en-GB" smtClean="0">
                <a:solidFill>
                  <a:srgbClr val="B2B2B2"/>
                </a:solidFill>
              </a:rPr>
              <a:t>Data for one month quit rates: 2008-2009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smtClean="0">
                <a:solidFill>
                  <a:srgbClr val="B2B2B2"/>
                </a:solidFill>
              </a:rPr>
              <a:t>177064 smokers</a:t>
            </a:r>
          </a:p>
          <a:p>
            <a:pPr marL="457200" indent="-457200">
              <a:lnSpc>
                <a:spcPct val="90000"/>
              </a:lnSpc>
            </a:pPr>
            <a:r>
              <a:rPr lang="pt-PT" smtClean="0">
                <a:solidFill>
                  <a:srgbClr val="B2B2B2"/>
                </a:solidFill>
              </a:rPr>
              <a:t>Associations between BCTs and quit rates investigated in four replications</a:t>
            </a:r>
          </a:p>
          <a:p>
            <a:pPr marL="838200" lvl="1" indent="-381000">
              <a:lnSpc>
                <a:spcPct val="90000"/>
              </a:lnSpc>
            </a:pPr>
            <a:r>
              <a:rPr lang="pt-PT" smtClean="0">
                <a:solidFill>
                  <a:srgbClr val="B2B2B2"/>
                </a:solidFill>
              </a:rPr>
              <a:t>Self-report and CO-validated rates</a:t>
            </a:r>
          </a:p>
          <a:p>
            <a:pPr marL="838200" lvl="1" indent="-381000">
              <a:lnSpc>
                <a:spcPct val="90000"/>
              </a:lnSpc>
            </a:pPr>
            <a:r>
              <a:rPr lang="pt-PT" smtClean="0">
                <a:solidFill>
                  <a:srgbClr val="B2B2B2"/>
                </a:solidFill>
              </a:rPr>
              <a:t>Men and women</a:t>
            </a:r>
          </a:p>
          <a:p>
            <a:pPr marL="457200" indent="-457200">
              <a:lnSpc>
                <a:spcPct val="90000"/>
              </a:lnSpc>
            </a:pPr>
            <a:r>
              <a:rPr lang="pt-PT" smtClean="0">
                <a:solidFill>
                  <a:srgbClr val="B2B2B2"/>
                </a:solidFill>
              </a:rPr>
              <a:t>Techniques associated with higher quit rates at p&lt;0.01 in all four tests identified</a:t>
            </a:r>
            <a:endParaRPr lang="en-GB" smtClean="0">
              <a:solidFill>
                <a:srgbClr val="B2B2B2"/>
              </a:solidFill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 rot="1488949">
            <a:off x="506413" y="3581400"/>
            <a:ext cx="7840662" cy="11699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0000"/>
                </a:solidFill>
              </a:rPr>
              <a:t>Lack data on delivery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0000"/>
                </a:solidFill>
              </a:rPr>
              <a:t>Lack of variation may mask effects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792758"/>
          </a:xfrm>
        </p:spPr>
        <p:txBody>
          <a:bodyPr/>
          <a:lstStyle/>
          <a:p>
            <a:r>
              <a:rPr lang="en-GB" dirty="0" smtClean="0"/>
              <a:t>Evidence-based professional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16833"/>
            <a:ext cx="8489950" cy="4249018"/>
          </a:xfrm>
        </p:spPr>
        <p:txBody>
          <a:bodyPr/>
          <a:lstStyle/>
          <a:p>
            <a:r>
              <a:rPr lang="en-GB" dirty="0"/>
              <a:t>One of the goals of the NHS is to provide health care based on </a:t>
            </a:r>
            <a:r>
              <a:rPr lang="en-GB" dirty="0" smtClean="0">
                <a:solidFill>
                  <a:srgbClr val="FF0000"/>
                </a:solidFill>
              </a:rPr>
              <a:t>evidence</a:t>
            </a:r>
          </a:p>
          <a:p>
            <a:r>
              <a:rPr lang="en-GB" dirty="0" smtClean="0"/>
              <a:t>The </a:t>
            </a:r>
            <a:r>
              <a:rPr lang="en-GB" dirty="0"/>
              <a:t>Stop Smoking Services </a:t>
            </a:r>
            <a:r>
              <a:rPr lang="en-GB" dirty="0">
                <a:solidFill>
                  <a:srgbClr val="FF0000"/>
                </a:solidFill>
              </a:rPr>
              <a:t>vary</a:t>
            </a:r>
            <a:r>
              <a:rPr lang="en-GB" dirty="0"/>
              <a:t> both in their success rates and in the extent to which they deliver evidence-based </a:t>
            </a:r>
            <a:r>
              <a:rPr lang="en-GB" dirty="0" smtClean="0"/>
              <a:t>support</a:t>
            </a:r>
          </a:p>
          <a:p>
            <a:r>
              <a:rPr lang="en-GB" dirty="0" smtClean="0"/>
              <a:t>Improving </a:t>
            </a:r>
            <a:r>
              <a:rPr lang="en-GB" dirty="0"/>
              <a:t>practice requires a </a:t>
            </a:r>
            <a:r>
              <a:rPr lang="en-GB" dirty="0">
                <a:solidFill>
                  <a:srgbClr val="FF0000"/>
                </a:solidFill>
              </a:rPr>
              <a:t>method</a:t>
            </a:r>
            <a:r>
              <a:rPr lang="en-GB" dirty="0"/>
              <a:t> for </a:t>
            </a:r>
            <a:r>
              <a:rPr lang="en-GB" dirty="0">
                <a:solidFill>
                  <a:srgbClr val="FF0000"/>
                </a:solidFill>
              </a:rPr>
              <a:t>specifying</a:t>
            </a:r>
            <a:r>
              <a:rPr lang="en-GB" dirty="0"/>
              <a:t> behavioural </a:t>
            </a:r>
            <a:r>
              <a:rPr lang="en-GB" dirty="0" smtClean="0"/>
              <a:t>support</a:t>
            </a:r>
          </a:p>
          <a:p>
            <a:r>
              <a:rPr lang="en-GB" dirty="0" smtClean="0"/>
              <a:t>Allows translation of </a:t>
            </a:r>
            <a:r>
              <a:rPr lang="en-GB" dirty="0"/>
              <a:t>research </a:t>
            </a:r>
            <a:r>
              <a:rPr lang="en-GB" dirty="0" smtClean="0"/>
              <a:t>evidence into</a:t>
            </a:r>
          </a:p>
          <a:p>
            <a:pPr lvl="1"/>
            <a:r>
              <a:rPr lang="en-GB" dirty="0" smtClean="0"/>
              <a:t> </a:t>
            </a:r>
            <a:r>
              <a:rPr lang="en-GB" dirty="0">
                <a:solidFill>
                  <a:srgbClr val="FF0000"/>
                </a:solidFill>
              </a:rPr>
              <a:t>training</a:t>
            </a:r>
            <a:r>
              <a:rPr lang="en-GB" dirty="0"/>
              <a:t>, treatment</a:t>
            </a:r>
            <a:r>
              <a:rPr lang="en-GB" dirty="0">
                <a:solidFill>
                  <a:srgbClr val="FF0000"/>
                </a:solidFill>
              </a:rPr>
              <a:t> manuals </a:t>
            </a:r>
            <a:r>
              <a:rPr lang="en-GB" dirty="0"/>
              <a:t>and </a:t>
            </a:r>
            <a:r>
              <a:rPr lang="en-GB" dirty="0" smtClean="0">
                <a:solidFill>
                  <a:srgbClr val="FF0000"/>
                </a:solidFill>
              </a:rPr>
              <a:t>practice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the evidence say?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16832"/>
            <a:ext cx="8489950" cy="42490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Evidence</a:t>
            </a:r>
            <a:r>
              <a:rPr lang="en-GB" dirty="0"/>
              <a:t> of effective interventions from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/>
              <a:t>“gold standard” </a:t>
            </a:r>
            <a:r>
              <a:rPr lang="en-GB" dirty="0" smtClean="0"/>
              <a:t>trials (Cochrane reviews)</a:t>
            </a:r>
            <a:endParaRPr lang="en-GB" dirty="0"/>
          </a:p>
          <a:p>
            <a:pPr lvl="1" eaLnBrk="1" hangingPunct="1">
              <a:lnSpc>
                <a:spcPct val="90000"/>
              </a:lnSpc>
            </a:pPr>
            <a:r>
              <a:rPr lang="en-GB" dirty="0"/>
              <a:t>national one month quit rates (</a:t>
            </a:r>
            <a:r>
              <a:rPr lang="en-GB" dirty="0" err="1"/>
              <a:t>Dept</a:t>
            </a:r>
            <a:r>
              <a:rPr lang="en-GB" dirty="0"/>
              <a:t> Health data)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How can we learn from these to inform good practice?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Trial interventions and service practices vary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Need a method to identify the specific </a:t>
            </a:r>
            <a:r>
              <a:rPr lang="en-GB" dirty="0"/>
              <a:t>behaviour change techniques </a:t>
            </a:r>
            <a:r>
              <a:rPr lang="en-GB" dirty="0" smtClean="0"/>
              <a:t>contributing to successful outcomes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05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8489950" cy="864766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dirty="0" smtClean="0"/>
              <a:t>Behaviour change techniques (BCTs)</a:t>
            </a:r>
            <a:endParaRPr lang="en-GB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8"/>
            <a:ext cx="8489950" cy="4105275"/>
          </a:xfrm>
        </p:spPr>
        <p:txBody>
          <a:bodyPr/>
          <a:lstStyle/>
          <a:p>
            <a:pPr eaLnBrk="1" hangingPunct="1"/>
            <a:r>
              <a:rPr lang="en-GB" dirty="0" smtClean="0"/>
              <a:t>“Active ingredients” within the intervention designed to change behaviour </a:t>
            </a:r>
          </a:p>
          <a:p>
            <a:pPr eaLnBrk="1" hangingPunct="1"/>
            <a:r>
              <a:rPr lang="en-GB" dirty="0" smtClean="0"/>
              <a:t>They are</a:t>
            </a:r>
          </a:p>
          <a:p>
            <a:pPr lvl="1" eaLnBrk="1" hangingPunct="1"/>
            <a:r>
              <a:rPr lang="en-GB" dirty="0" smtClean="0"/>
              <a:t>observable, </a:t>
            </a:r>
          </a:p>
          <a:p>
            <a:pPr lvl="1" eaLnBrk="1" hangingPunct="1"/>
            <a:r>
              <a:rPr lang="en-GB" dirty="0" smtClean="0"/>
              <a:t>replicable and </a:t>
            </a:r>
          </a:p>
          <a:p>
            <a:pPr lvl="1" eaLnBrk="1" hangingPunct="1"/>
            <a:r>
              <a:rPr lang="en-GB" dirty="0" smtClean="0"/>
              <a:t>irreducible components of an intervention  </a:t>
            </a:r>
          </a:p>
          <a:p>
            <a:pPr eaLnBrk="1" hangingPunct="1"/>
            <a:r>
              <a:rPr lang="en-GB" dirty="0" smtClean="0"/>
              <a:t>Can be used alone or in combination with other BCTs  </a:t>
            </a:r>
          </a:p>
        </p:txBody>
      </p:sp>
    </p:spTree>
    <p:extLst>
      <p:ext uri="{BB962C8B-B14F-4D97-AF65-F5344CB8AC3E}">
        <p14:creationId xmlns:p14="http://schemas.microsoft.com/office/powerpoint/2010/main" val="9426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710726"/>
            <a:ext cx="8261350" cy="719138"/>
          </a:xfrm>
        </p:spPr>
        <p:txBody>
          <a:bodyPr/>
          <a:lstStyle/>
          <a:p>
            <a:r>
              <a:rPr lang="en-GB" dirty="0" smtClean="0"/>
              <a:t>Taxonomies of BCTs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819176"/>
            <a:ext cx="7697788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Physical </a:t>
            </a:r>
            <a:r>
              <a:rPr lang="en-GB" dirty="0"/>
              <a:t>activity &amp; healthy eating: </a:t>
            </a:r>
            <a:r>
              <a:rPr lang="en-GB" dirty="0">
                <a:solidFill>
                  <a:srgbClr val="FF3300"/>
                </a:solidFill>
              </a:rPr>
              <a:t>40</a:t>
            </a:r>
            <a:r>
              <a:rPr lang="en-GB" dirty="0"/>
              <a:t> BCTs</a:t>
            </a:r>
          </a:p>
          <a:p>
            <a:pPr>
              <a:buFontTx/>
              <a:buNone/>
              <a:defRPr/>
            </a:pPr>
            <a:r>
              <a:rPr lang="en-GB" sz="1800" dirty="0">
                <a:solidFill>
                  <a:srgbClr val="9966FF"/>
                </a:solidFill>
              </a:rPr>
              <a:t>	</a:t>
            </a:r>
            <a:r>
              <a:rPr lang="en-GB" sz="1800" i="1" dirty="0">
                <a:solidFill>
                  <a:srgbClr val="6600FF"/>
                </a:solidFill>
              </a:rPr>
              <a:t>Michie et al, Psychology &amp; Health, 2011</a:t>
            </a:r>
          </a:p>
          <a:p>
            <a:pPr>
              <a:defRPr/>
            </a:pPr>
            <a:r>
              <a:rPr lang="en-GB" dirty="0" smtClean="0"/>
              <a:t>Smoking cessation: </a:t>
            </a:r>
            <a:r>
              <a:rPr lang="en-GB" dirty="0" smtClean="0">
                <a:solidFill>
                  <a:srgbClr val="FF0000"/>
                </a:solidFill>
              </a:rPr>
              <a:t>53 </a:t>
            </a:r>
            <a:r>
              <a:rPr lang="en-GB" dirty="0" smtClean="0"/>
              <a:t>BCTs                                        </a:t>
            </a:r>
            <a:r>
              <a:rPr lang="en-GB" sz="1800" i="1" dirty="0" smtClean="0">
                <a:solidFill>
                  <a:srgbClr val="6600FF"/>
                </a:solidFill>
              </a:rPr>
              <a:t>Michie et al, Annals of Behavioural Medicine, 2010</a:t>
            </a:r>
          </a:p>
          <a:p>
            <a:pPr>
              <a:defRPr/>
            </a:pPr>
            <a:r>
              <a:rPr lang="en-GB" dirty="0" smtClean="0"/>
              <a:t>Reducing excessive alcohol use:</a:t>
            </a:r>
            <a:r>
              <a:rPr lang="en-GB" dirty="0" smtClean="0">
                <a:solidFill>
                  <a:srgbClr val="FF3300"/>
                </a:solidFill>
              </a:rPr>
              <a:t> 42</a:t>
            </a:r>
            <a:r>
              <a:rPr lang="en-GB" dirty="0" smtClean="0"/>
              <a:t> BCTs</a:t>
            </a:r>
            <a:r>
              <a:rPr lang="en-GB" sz="2000" dirty="0" smtClean="0"/>
              <a:t>                        </a:t>
            </a:r>
            <a:r>
              <a:rPr lang="en-GB" sz="1800" i="1" dirty="0" smtClean="0">
                <a:solidFill>
                  <a:srgbClr val="6600FF"/>
                </a:solidFill>
              </a:rPr>
              <a:t>Michie et al, Addiction, 2012</a:t>
            </a:r>
          </a:p>
          <a:p>
            <a:pPr>
              <a:defRPr/>
            </a:pPr>
            <a:r>
              <a:rPr lang="en-GB" dirty="0" smtClean="0"/>
              <a:t>BCT Taxonomy v1: </a:t>
            </a:r>
            <a:r>
              <a:rPr lang="en-GB" dirty="0" smtClean="0">
                <a:solidFill>
                  <a:srgbClr val="FF0000"/>
                </a:solidFill>
              </a:rPr>
              <a:t>93 </a:t>
            </a:r>
            <a:r>
              <a:rPr lang="en-GB" dirty="0" smtClean="0"/>
              <a:t>BCTs</a:t>
            </a:r>
          </a:p>
          <a:p>
            <a:pPr marL="0" indent="0">
              <a:buFontTx/>
              <a:buNone/>
              <a:defRPr/>
            </a:pPr>
            <a:r>
              <a:rPr lang="en-GB" sz="1800" i="1" dirty="0" smtClean="0">
                <a:solidFill>
                  <a:srgbClr val="6600FF"/>
                </a:solidFill>
              </a:rPr>
              <a:t>       Michie et al, Annals of </a:t>
            </a:r>
            <a:r>
              <a:rPr lang="en-GB" sz="1800" i="1" dirty="0" err="1" smtClean="0">
                <a:solidFill>
                  <a:srgbClr val="6600FF"/>
                </a:solidFill>
              </a:rPr>
              <a:t>Behavioral</a:t>
            </a:r>
            <a:r>
              <a:rPr lang="en-GB" sz="1800" i="1" dirty="0" smtClean="0">
                <a:solidFill>
                  <a:srgbClr val="6600FF"/>
                </a:solidFill>
              </a:rPr>
              <a:t> Medicine, 2013</a:t>
            </a:r>
            <a:endParaRPr lang="en-GB" sz="1800" i="1" dirty="0">
              <a:solidFill>
                <a:srgbClr val="6600FF"/>
              </a:solidFill>
            </a:endParaRPr>
          </a:p>
          <a:p>
            <a:pPr>
              <a:defRPr/>
            </a:pPr>
            <a:endParaRPr lang="en-US" dirty="0" smtClean="0"/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264" y="143864"/>
            <a:ext cx="2065115" cy="115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24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Specifying behavioral support by BCTs allows one to ...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276475"/>
            <a:ext cx="8489950" cy="388937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GB" dirty="0" smtClean="0"/>
              <a:t>Identify </a:t>
            </a:r>
            <a:r>
              <a:rPr lang="en-GB" dirty="0" smtClean="0">
                <a:solidFill>
                  <a:srgbClr val="FF0000"/>
                </a:solidFill>
              </a:rPr>
              <a:t>active ingredients</a:t>
            </a:r>
          </a:p>
          <a:p>
            <a:pPr lvl="1"/>
            <a:r>
              <a:rPr lang="en-GB" dirty="0" smtClean="0"/>
              <a:t>Link with large datasets</a:t>
            </a:r>
          </a:p>
          <a:p>
            <a:pPr lvl="2"/>
            <a:r>
              <a:rPr lang="en-GB" dirty="0" smtClean="0">
                <a:solidFill>
                  <a:srgbClr val="9854A8"/>
                </a:solidFill>
              </a:rPr>
              <a:t>e.g. West et al, 2011, </a:t>
            </a:r>
            <a:r>
              <a:rPr lang="en-GB" i="1" dirty="0" smtClean="0">
                <a:solidFill>
                  <a:srgbClr val="9854A8"/>
                </a:solidFill>
              </a:rPr>
              <a:t>Nicotine &amp; Tobacco Research</a:t>
            </a:r>
          </a:p>
          <a:p>
            <a:pPr lvl="1"/>
            <a:r>
              <a:rPr lang="en-GB" dirty="0" smtClean="0"/>
              <a:t>Meta-regression in systematic reviews</a:t>
            </a:r>
          </a:p>
          <a:p>
            <a:pPr lvl="2"/>
            <a:r>
              <a:rPr lang="en-GB" dirty="0" smtClean="0">
                <a:solidFill>
                  <a:srgbClr val="9854A8"/>
                </a:solidFill>
              </a:rPr>
              <a:t>e.g. Michie et al, 2009, </a:t>
            </a:r>
            <a:r>
              <a:rPr lang="en-GB" i="1" dirty="0" smtClean="0">
                <a:solidFill>
                  <a:srgbClr val="9854A8"/>
                </a:solidFill>
              </a:rPr>
              <a:t>Health Psychology</a:t>
            </a:r>
          </a:p>
          <a:p>
            <a:pPr marL="514350" indent="-514350">
              <a:buFontTx/>
              <a:buAutoNum type="arabicPeriod"/>
            </a:pPr>
            <a:r>
              <a:rPr lang="en-GB" dirty="0" smtClean="0"/>
              <a:t>Identify </a:t>
            </a:r>
            <a:r>
              <a:rPr lang="en-GB" dirty="0" smtClean="0">
                <a:solidFill>
                  <a:srgbClr val="FF0000"/>
                </a:solidFill>
              </a:rPr>
              <a:t>mechanisms of action</a:t>
            </a:r>
          </a:p>
          <a:p>
            <a:pPr lvl="1"/>
            <a:r>
              <a:rPr lang="en-GB" dirty="0" smtClean="0"/>
              <a:t>Functions of BCTs e.g. Motivational, Self-regulatory, Adjunctive, Supportive</a:t>
            </a:r>
          </a:p>
          <a:p>
            <a:pPr lvl="2"/>
            <a:r>
              <a:rPr lang="en-GB" dirty="0" smtClean="0">
                <a:solidFill>
                  <a:srgbClr val="9854A8"/>
                </a:solidFill>
              </a:rPr>
              <a:t>See Michie et al, 2011, </a:t>
            </a:r>
            <a:r>
              <a:rPr lang="en-GB" i="1" dirty="0" smtClean="0">
                <a:solidFill>
                  <a:srgbClr val="9854A8"/>
                </a:solidFill>
              </a:rPr>
              <a:t>Annals of </a:t>
            </a:r>
            <a:r>
              <a:rPr lang="en-GB" i="1" dirty="0" err="1" smtClean="0">
                <a:solidFill>
                  <a:srgbClr val="9854A8"/>
                </a:solidFill>
              </a:rPr>
              <a:t>Behavioral</a:t>
            </a:r>
            <a:r>
              <a:rPr lang="en-GB" i="1" dirty="0" smtClean="0">
                <a:solidFill>
                  <a:srgbClr val="9854A8"/>
                </a:solidFill>
              </a:rPr>
              <a:t> Medicine</a:t>
            </a:r>
            <a:endParaRPr lang="en-US" i="1" dirty="0" smtClean="0">
              <a:solidFill>
                <a:srgbClr val="985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844675"/>
            <a:ext cx="8489950" cy="4033838"/>
          </a:xfrm>
        </p:spPr>
        <p:txBody>
          <a:bodyPr/>
          <a:lstStyle/>
          <a:p>
            <a:pPr marL="514350" indent="-514350">
              <a:buFontTx/>
              <a:buAutoNum type="arabicPeriod" startAt="3"/>
            </a:pPr>
            <a:r>
              <a:rPr lang="en-GB" dirty="0" smtClean="0"/>
              <a:t>Develop and evaluate evidence-based </a:t>
            </a:r>
            <a:r>
              <a:rPr lang="en-GB" dirty="0" smtClean="0">
                <a:solidFill>
                  <a:srgbClr val="FF0000"/>
                </a:solidFill>
              </a:rPr>
              <a:t>training</a:t>
            </a:r>
            <a:r>
              <a:rPr lang="en-GB" dirty="0" smtClean="0"/>
              <a:t> and evidence-based treatment </a:t>
            </a:r>
            <a:r>
              <a:rPr lang="en-GB" dirty="0" smtClean="0">
                <a:solidFill>
                  <a:srgbClr val="FF0000"/>
                </a:solidFill>
              </a:rPr>
              <a:t>manuals</a:t>
            </a:r>
          </a:p>
          <a:p>
            <a:pPr lvl="2"/>
            <a:r>
              <a:rPr lang="en-GB" sz="1800" dirty="0">
                <a:solidFill>
                  <a:srgbClr val="9854A8"/>
                </a:solidFill>
              </a:rPr>
              <a:t>Brose et al, </a:t>
            </a:r>
            <a:r>
              <a:rPr lang="en-GB" sz="1800" dirty="0" smtClean="0">
                <a:solidFill>
                  <a:srgbClr val="9854A8"/>
                </a:solidFill>
              </a:rPr>
              <a:t>2012, </a:t>
            </a:r>
            <a:r>
              <a:rPr lang="en-GB" sz="1800" i="1" dirty="0" smtClean="0">
                <a:solidFill>
                  <a:srgbClr val="9854A8"/>
                </a:solidFill>
              </a:rPr>
              <a:t>Journal of Smoking Cessation</a:t>
            </a:r>
            <a:endParaRPr lang="en-GB" sz="1800" i="1" dirty="0">
              <a:solidFill>
                <a:srgbClr val="9854A8"/>
              </a:solidFill>
            </a:endParaRPr>
          </a:p>
          <a:p>
            <a:pPr marL="514350" indent="-514350">
              <a:buFontTx/>
              <a:buAutoNum type="arabicPeriod" startAt="3"/>
            </a:pPr>
            <a:r>
              <a:rPr lang="en-GB" dirty="0" smtClean="0"/>
              <a:t>Assess fidelity of </a:t>
            </a:r>
            <a:r>
              <a:rPr lang="en-GB" dirty="0" smtClean="0">
                <a:solidFill>
                  <a:srgbClr val="FF0000"/>
                </a:solidFill>
              </a:rPr>
              <a:t>delivery</a:t>
            </a:r>
          </a:p>
          <a:p>
            <a:pPr lvl="1"/>
            <a:r>
              <a:rPr lang="en-GB" dirty="0" smtClean="0"/>
              <a:t>BCT coding of manuals and session transcripts </a:t>
            </a:r>
          </a:p>
          <a:p>
            <a:pPr lvl="2"/>
            <a:r>
              <a:rPr lang="en-GB" sz="1800" dirty="0" smtClean="0">
                <a:solidFill>
                  <a:srgbClr val="9854A8"/>
                </a:solidFill>
              </a:rPr>
              <a:t>Lorencatto et al, 2013, </a:t>
            </a:r>
            <a:r>
              <a:rPr lang="en-GB" sz="1800" i="1" dirty="0" smtClean="0">
                <a:solidFill>
                  <a:srgbClr val="9854A8"/>
                </a:solidFill>
              </a:rPr>
              <a:t>Implementation Science</a:t>
            </a:r>
          </a:p>
          <a:p>
            <a:pPr lvl="1"/>
            <a:endParaRPr lang="en-GB" dirty="0" smtClean="0">
              <a:solidFill>
                <a:srgbClr val="9854A8"/>
              </a:solidFill>
            </a:endParaRPr>
          </a:p>
          <a:p>
            <a:pPr lvl="2"/>
            <a:endParaRPr lang="en-GB" dirty="0" smtClean="0">
              <a:solidFill>
                <a:srgbClr val="985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8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4975" cy="792758"/>
          </a:xfrm>
        </p:spPr>
        <p:txBody>
          <a:bodyPr/>
          <a:lstStyle/>
          <a:p>
            <a:r>
              <a:rPr lang="en-GB" dirty="0" smtClean="0"/>
              <a:t>Enables investigation of </a:t>
            </a:r>
            <a:r>
              <a:rPr lang="en-GB" dirty="0" smtClean="0">
                <a:solidFill>
                  <a:srgbClr val="FF0000"/>
                </a:solidFill>
              </a:rPr>
              <a:t>evidence</a:t>
            </a:r>
            <a:r>
              <a:rPr lang="en-GB" dirty="0" smtClean="0"/>
              <a:t> into </a:t>
            </a:r>
            <a:r>
              <a:rPr lang="en-GB" dirty="0" smtClean="0">
                <a:solidFill>
                  <a:srgbClr val="00B050"/>
                </a:solidFill>
              </a:rPr>
              <a:t>practice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844823"/>
            <a:ext cx="2017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Evidence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0942" y="398059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Competences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74759" y="467309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Training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46812" y="6067137"/>
            <a:ext cx="1801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B050"/>
                </a:solidFill>
              </a:rPr>
              <a:t>Practice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91680" y="2422051"/>
            <a:ext cx="504056" cy="2868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821560" y="536337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Manuals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87624" y="2851510"/>
            <a:ext cx="3027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Behaviour change techniques</a:t>
            </a:r>
            <a:endParaRPr lang="en-GB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762" y="3561001"/>
            <a:ext cx="682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134" y="4464087"/>
            <a:ext cx="682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40104"/>
            <a:ext cx="682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6951">
            <a:off x="4589490" y="4899807"/>
            <a:ext cx="682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767" y="5858847"/>
            <a:ext cx="682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9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11564</TotalTime>
  <Words>863</Words>
  <Application>Microsoft Office PowerPoint</Application>
  <PresentationFormat>On-screen Show (4:3)</PresentationFormat>
  <Paragraphs>147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Custom Design</vt:lpstr>
      <vt:lpstr>Understanding and changing professional practice:  the use of behaviour change technique methodology</vt:lpstr>
      <vt:lpstr>Acknowledgements</vt:lpstr>
      <vt:lpstr>Evidence-based professional practice</vt:lpstr>
      <vt:lpstr>What does the evidence say?</vt:lpstr>
      <vt:lpstr>Behaviour change techniques (BCTs)</vt:lpstr>
      <vt:lpstr>Taxonomies of BCTs</vt:lpstr>
      <vt:lpstr>Specifying behavioral support by BCTs allows one to ...</vt:lpstr>
      <vt:lpstr>and ......</vt:lpstr>
      <vt:lpstr>Enables investigation of evidence into practice</vt:lpstr>
      <vt:lpstr>Identifying effective Stop-Smoking BCTs</vt:lpstr>
      <vt:lpstr>8 BCTs supported by both types of evidence</vt:lpstr>
      <vt:lpstr>... categorised by function, that is,  how they work (theoretical basis)</vt:lpstr>
      <vt:lpstr>Competences to deliver effective behavioural support</vt:lpstr>
      <vt:lpstr>Current NCSCT work informed by BCTs</vt:lpstr>
      <vt:lpstr>For more information</vt:lpstr>
      <vt:lpstr>Extra slides</vt:lpstr>
      <vt:lpstr>BCTs used in effective behavioural support interventions</vt:lpstr>
      <vt:lpstr>BCTs used in effective behavioural support interventions</vt:lpstr>
      <vt:lpstr>BCTs associated with higher success rates in Stop-Smoking Services</vt:lpstr>
      <vt:lpstr>BCTs associated with higher success rates in Stop Smoking Services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susanmichie</cp:lastModifiedBy>
  <cp:revision>419</cp:revision>
  <dcterms:created xsi:type="dcterms:W3CDTF">2005-07-13T12:26:50Z</dcterms:created>
  <dcterms:modified xsi:type="dcterms:W3CDTF">2013-06-25T20:57:37Z</dcterms:modified>
</cp:coreProperties>
</file>